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78" r:id="rId2"/>
    <p:sldId id="257" r:id="rId3"/>
    <p:sldId id="264" r:id="rId4"/>
    <p:sldId id="258" r:id="rId5"/>
    <p:sldId id="259" r:id="rId6"/>
    <p:sldId id="262" r:id="rId7"/>
    <p:sldId id="267" r:id="rId8"/>
    <p:sldId id="268" r:id="rId9"/>
    <p:sldId id="266" r:id="rId10"/>
    <p:sldId id="269" r:id="rId11"/>
    <p:sldId id="270" r:id="rId12"/>
    <p:sldId id="271" r:id="rId13"/>
    <p:sldId id="272" r:id="rId14"/>
    <p:sldId id="273" r:id="rId15"/>
    <p:sldId id="263" r:id="rId16"/>
    <p:sldId id="274" r:id="rId17"/>
    <p:sldId id="260" r:id="rId18"/>
    <p:sldId id="265" r:id="rId19"/>
    <p:sldId id="261" r:id="rId20"/>
    <p:sldId id="275"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89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ECD1C-3785-46C0-A1F1-930E7330AC1C}" type="datetimeFigureOut">
              <a:rPr lang="en-US" smtClean="0"/>
              <a:pPr/>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E6090-4C75-4818-ACFF-78BDF686E780}" type="slidenum">
              <a:rPr lang="en-US" smtClean="0"/>
              <a:pPr/>
              <a:t>‹#›</a:t>
            </a:fld>
            <a:endParaRPr lang="en-US"/>
          </a:p>
        </p:txBody>
      </p:sp>
    </p:spTree>
    <p:extLst>
      <p:ext uri="{BB962C8B-B14F-4D97-AF65-F5344CB8AC3E}">
        <p14:creationId xmlns:p14="http://schemas.microsoft.com/office/powerpoint/2010/main" val="23083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E6090-4C75-4818-ACFF-78BDF686E780}" type="slidenum">
              <a:rPr lang="en-US" smtClean="0"/>
              <a:pPr/>
              <a:t>2</a:t>
            </a:fld>
            <a:endParaRPr lang="en-US"/>
          </a:p>
        </p:txBody>
      </p:sp>
    </p:spTree>
    <p:extLst>
      <p:ext uri="{BB962C8B-B14F-4D97-AF65-F5344CB8AC3E}">
        <p14:creationId xmlns:p14="http://schemas.microsoft.com/office/powerpoint/2010/main" val="271811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FE0FD-7BA3-4156-A31F-A463168C08F4}"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441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F048E-5F5A-4DFA-A17A-3419093653C3}"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3266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46F26-2237-4FBF-A722-F08A11F170E1}"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913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5CFAB-C233-4A0C-9CB8-10B8D58163C5}"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484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6DACA-A226-4604-A91C-46A6FEEBC831}" type="datetime1">
              <a:rPr lang="en-US" smtClean="0"/>
              <a:pPr/>
              <a:t>7/25/2019</a:t>
            </a:fld>
            <a:endParaRPr lang="en-US"/>
          </a:p>
        </p:txBody>
      </p:sp>
      <p:sp>
        <p:nvSpPr>
          <p:cNvPr id="5" name="Footer Placeholder 4"/>
          <p:cNvSpPr>
            <a:spLocks noGrp="1"/>
          </p:cNvSpPr>
          <p:nvPr>
            <p:ph type="ftr" sz="quarter" idx="11"/>
          </p:nvPr>
        </p:nvSpPr>
        <p:spPr/>
        <p:txBody>
          <a:bodyPr/>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297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D2BB90-7CE9-4429-B052-5459D4CEAB1D}" type="datetime1">
              <a:rPr lang="en-US" smtClean="0"/>
              <a:pPr/>
              <a:t>7/25/2019</a:t>
            </a:fld>
            <a:endParaRPr lang="en-US"/>
          </a:p>
        </p:txBody>
      </p:sp>
      <p:sp>
        <p:nvSpPr>
          <p:cNvPr id="6" name="Footer Placeholder 5"/>
          <p:cNvSpPr>
            <a:spLocks noGrp="1"/>
          </p:cNvSpPr>
          <p:nvPr>
            <p:ph type="ftr" sz="quarter" idx="11"/>
          </p:nvPr>
        </p:nvSpPr>
        <p:spPr/>
        <p:txBody>
          <a:bodyPr/>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062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C5B5F-E298-4586-AC52-DC1DF75AC0F2}" type="datetime1">
              <a:rPr lang="en-US" smtClean="0"/>
              <a:pPr/>
              <a:t>7/25/2019</a:t>
            </a:fld>
            <a:endParaRPr lang="en-US"/>
          </a:p>
        </p:txBody>
      </p:sp>
      <p:sp>
        <p:nvSpPr>
          <p:cNvPr id="8" name="Footer Placeholder 7"/>
          <p:cNvSpPr>
            <a:spLocks noGrp="1"/>
          </p:cNvSpPr>
          <p:nvPr>
            <p:ph type="ftr" sz="quarter" idx="11"/>
          </p:nvPr>
        </p:nvSpPr>
        <p:spPr/>
        <p:txBody>
          <a:bodyPr/>
          <a:lstStyle/>
          <a:p>
            <a:r>
              <a:rPr lang="en-IN" smtClean="0"/>
              <a:t>S K H M C KULASEKHARAM,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80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DB780-B7FE-42B6-B7E1-ED757B7AA1A0}" type="datetime1">
              <a:rPr lang="en-US" smtClean="0"/>
              <a:pPr/>
              <a:t>7/25/2019</a:t>
            </a:fld>
            <a:endParaRPr lang="en-US"/>
          </a:p>
        </p:txBody>
      </p:sp>
      <p:sp>
        <p:nvSpPr>
          <p:cNvPr id="4" name="Footer Placeholder 3"/>
          <p:cNvSpPr>
            <a:spLocks noGrp="1"/>
          </p:cNvSpPr>
          <p:nvPr>
            <p:ph type="ftr" sz="quarter" idx="11"/>
          </p:nvPr>
        </p:nvSpPr>
        <p:spPr/>
        <p:txBody>
          <a:bodyPr/>
          <a:lstStyle/>
          <a:p>
            <a:r>
              <a:rPr lang="en-IN" smtClean="0"/>
              <a:t>S K H M C KULASEKHARAM,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034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300C6-F3A6-4C41-96B0-E4E9BB6648D8}" type="datetime1">
              <a:rPr lang="en-US" smtClean="0"/>
              <a:pPr/>
              <a:t>7/25/2019</a:t>
            </a:fld>
            <a:endParaRPr lang="en-US"/>
          </a:p>
        </p:txBody>
      </p:sp>
      <p:sp>
        <p:nvSpPr>
          <p:cNvPr id="3" name="Footer Placeholder 2"/>
          <p:cNvSpPr>
            <a:spLocks noGrp="1"/>
          </p:cNvSpPr>
          <p:nvPr>
            <p:ph type="ftr" sz="quarter" idx="11"/>
          </p:nvPr>
        </p:nvSpPr>
        <p:spPr/>
        <p:txBody>
          <a:bodyPr/>
          <a:lstStyle/>
          <a:p>
            <a:r>
              <a:rPr lang="en-IN" smtClean="0"/>
              <a:t>S K H M C KULASEKHARAM,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60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10973-B6EB-4402-9466-3B73EC1AEFC1}" type="datetime1">
              <a:rPr lang="en-US" smtClean="0"/>
              <a:pPr/>
              <a:t>7/25/2019</a:t>
            </a:fld>
            <a:endParaRPr lang="en-US"/>
          </a:p>
        </p:txBody>
      </p:sp>
      <p:sp>
        <p:nvSpPr>
          <p:cNvPr id="6" name="Footer Placeholder 5"/>
          <p:cNvSpPr>
            <a:spLocks noGrp="1"/>
          </p:cNvSpPr>
          <p:nvPr>
            <p:ph type="ftr" sz="quarter" idx="11"/>
          </p:nvPr>
        </p:nvSpPr>
        <p:spPr/>
        <p:txBody>
          <a:bodyPr/>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755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4B6E6-1D1D-4C00-A91B-D8B0AD857814}" type="datetime1">
              <a:rPr lang="en-US" smtClean="0"/>
              <a:pPr/>
              <a:t>7/25/2019</a:t>
            </a:fld>
            <a:endParaRPr lang="en-US"/>
          </a:p>
        </p:txBody>
      </p:sp>
      <p:sp>
        <p:nvSpPr>
          <p:cNvPr id="6" name="Footer Placeholder 5"/>
          <p:cNvSpPr>
            <a:spLocks noGrp="1"/>
          </p:cNvSpPr>
          <p:nvPr>
            <p:ph type="ftr" sz="quarter" idx="11"/>
          </p:nvPr>
        </p:nvSpPr>
        <p:spPr/>
        <p:txBody>
          <a:bodyPr/>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797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37706-BC1F-4983-B358-BAA1B041C3D9}" type="datetime1">
              <a:rPr lang="en-US" smtClean="0"/>
              <a:pPr/>
              <a:t>7/25/2019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 K H M C KULASEKHARAM, DEPT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201325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u="sng" dirty="0">
                <a:latin typeface="Times New Roman" pitchFamily="18" charset="0"/>
                <a:cs typeface="Times New Roman" pitchFamily="18" charset="0"/>
              </a:rPr>
              <a:t>Methods, Techniques and Process of </a:t>
            </a:r>
            <a:br>
              <a:rPr lang="en-US" b="1" i="1" u="sng" dirty="0">
                <a:latin typeface="Times New Roman" pitchFamily="18" charset="0"/>
                <a:cs typeface="Times New Roman" pitchFamily="18" charset="0"/>
              </a:rPr>
            </a:br>
            <a:r>
              <a:rPr lang="en-US" b="1" i="1" u="sng" dirty="0" err="1">
                <a:latin typeface="Times New Roman" pitchFamily="18" charset="0"/>
                <a:cs typeface="Times New Roman" pitchFamily="18" charset="0"/>
              </a:rPr>
              <a:t>Repertorisation</a:t>
            </a:r>
            <a:r>
              <a:rPr lang="en-US" b="1" i="1" u="sng" dirty="0">
                <a:latin typeface="Times New Roman" pitchFamily="18" charset="0"/>
                <a:cs typeface="Times New Roman" pitchFamily="18" charset="0"/>
              </a:rPr>
              <a:t> </a:t>
            </a:r>
            <a:endParaRPr lang="en-US" dirty="0"/>
          </a:p>
        </p:txBody>
      </p:sp>
      <p:sp>
        <p:nvSpPr>
          <p:cNvPr id="3" name="Subtitle 2"/>
          <p:cNvSpPr>
            <a:spLocks noGrp="1"/>
          </p:cNvSpPr>
          <p:nvPr>
            <p:ph type="subTitle" idx="1"/>
          </p:nvPr>
        </p:nvSpPr>
        <p:spPr/>
        <p:txBody>
          <a:bodyPr>
            <a:normAutofit fontScale="70000" lnSpcReduction="20000"/>
          </a:bodyPr>
          <a:lstStyle/>
          <a:p>
            <a:endParaRPr lang="en-US" b="1" dirty="0">
              <a:solidFill>
                <a:srgbClr val="002060"/>
              </a:solidFill>
            </a:endParaRPr>
          </a:p>
          <a:p>
            <a:r>
              <a:rPr lang="en-US" b="1" dirty="0">
                <a:solidFill>
                  <a:srgbClr val="002060"/>
                </a:solidFill>
              </a:rPr>
              <a:t>DR. SUMAN SANKAR. A.S, M.D.(</a:t>
            </a:r>
            <a:r>
              <a:rPr lang="en-US" b="1" dirty="0" err="1">
                <a:solidFill>
                  <a:srgbClr val="002060"/>
                </a:solidFill>
              </a:rPr>
              <a:t>Hom</a:t>
            </a:r>
            <a:r>
              <a:rPr lang="en-US" b="1" dirty="0">
                <a:solidFill>
                  <a:srgbClr val="002060"/>
                </a:solidFill>
              </a:rPr>
              <a:t>)</a:t>
            </a:r>
          </a:p>
          <a:p>
            <a:r>
              <a:rPr lang="en-US" dirty="0">
                <a:solidFill>
                  <a:srgbClr val="002060"/>
                </a:solidFill>
              </a:rPr>
              <a:t>Professor, Department of Repertory</a:t>
            </a:r>
          </a:p>
          <a:p>
            <a:r>
              <a:rPr lang="en-US" dirty="0" err="1">
                <a:solidFill>
                  <a:srgbClr val="002060"/>
                </a:solidFill>
              </a:rPr>
              <a:t>Sarada</a:t>
            </a:r>
            <a:r>
              <a:rPr lang="en-US" dirty="0">
                <a:solidFill>
                  <a:srgbClr val="002060"/>
                </a:solidFill>
              </a:rPr>
              <a:t> Krishna Homoeopathic Medical College </a:t>
            </a:r>
          </a:p>
          <a:p>
            <a:r>
              <a:rPr lang="en-US" dirty="0" err="1">
                <a:solidFill>
                  <a:srgbClr val="002060"/>
                </a:solidFill>
              </a:rPr>
              <a:t>Kulasekharam</a:t>
            </a:r>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71256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Using a </a:t>
            </a:r>
            <a:r>
              <a:rPr lang="en-US" b="1" i="1" dirty="0" err="1" smtClean="0">
                <a:latin typeface="Times New Roman" pitchFamily="18" charset="0"/>
                <a:cs typeface="Times New Roman" pitchFamily="18" charset="0"/>
              </a:rPr>
              <a:t>repertorial</a:t>
            </a:r>
            <a:r>
              <a:rPr lang="en-US" b="1" i="1" dirty="0" smtClean="0">
                <a:latin typeface="Times New Roman" pitchFamily="18" charset="0"/>
                <a:cs typeface="Times New Roman" pitchFamily="18" charset="0"/>
              </a:rPr>
              <a:t> sheet</a:t>
            </a: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repertorial</a:t>
            </a:r>
            <a:r>
              <a:rPr lang="en-US" sz="2800" dirty="0" smtClean="0">
                <a:latin typeface="Times New Roman" pitchFamily="18" charset="0"/>
                <a:cs typeface="Times New Roman" pitchFamily="18" charset="0"/>
              </a:rPr>
              <a:t> sheet </a:t>
            </a:r>
            <a:r>
              <a:rPr lang="en-US" sz="2800" dirty="0" err="1" smtClean="0">
                <a:latin typeface="Times New Roman" pitchFamily="18" charset="0"/>
                <a:cs typeface="Times New Roman" pitchFamily="18" charset="0"/>
              </a:rPr>
              <a:t>used,contains</a:t>
            </a:r>
            <a:r>
              <a:rPr lang="en-US" sz="2800" dirty="0" smtClean="0">
                <a:latin typeface="Times New Roman" pitchFamily="18" charset="0"/>
                <a:cs typeface="Times New Roman" pitchFamily="18" charset="0"/>
              </a:rPr>
              <a:t> a list of medicines alphabetically arranged and also a number of longitudinal and horizontal columns for noting down the marks against rubrics.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29986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Using a card</a:t>
            </a: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use of cards in </a:t>
            </a:r>
            <a:r>
              <a:rPr lang="en-US" sz="2800" dirty="0" err="1" smtClean="0">
                <a:latin typeface="Times New Roman" pitchFamily="18" charset="0"/>
                <a:cs typeface="Times New Roman" pitchFamily="18" charset="0"/>
              </a:rPr>
              <a:t>repertorising</a:t>
            </a:r>
            <a:r>
              <a:rPr lang="en-US" sz="2800" dirty="0" smtClean="0">
                <a:latin typeface="Times New Roman" pitchFamily="18" charset="0"/>
                <a:cs typeface="Times New Roman" pitchFamily="18" charset="0"/>
              </a:rPr>
              <a:t> a case can </a:t>
            </a:r>
            <a:r>
              <a:rPr lang="en-US" sz="2800" dirty="0" err="1" smtClean="0">
                <a:latin typeface="Times New Roman" pitchFamily="18" charset="0"/>
                <a:cs typeface="Times New Roman" pitchFamily="18" charset="0"/>
              </a:rPr>
              <a:t>minimise</a:t>
            </a: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of writing work</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Here the cards are arranged logically to find the final remedy.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4790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i="1" dirty="0">
                <a:latin typeface="Times New Roman" pitchFamily="18" charset="0"/>
                <a:cs typeface="Times New Roman" pitchFamily="18" charset="0"/>
              </a:rPr>
              <a:t>Advantage of using </a:t>
            </a:r>
            <a:r>
              <a:rPr lang="en-US" b="1" i="1" dirty="0" smtClean="0">
                <a:latin typeface="Times New Roman" pitchFamily="18" charset="0"/>
                <a:cs typeface="Times New Roman" pitchFamily="18" charset="0"/>
              </a:rPr>
              <a:t>cards </a:t>
            </a:r>
            <a:r>
              <a:rPr lang="en-US"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It saves time and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compared to the above two techniques</a:t>
            </a:r>
            <a:r>
              <a:rPr lang="en-US" sz="2800" dirty="0" smtClean="0">
                <a:latin typeface="Times New Roman" pitchFamily="18" charset="0"/>
                <a:cs typeface="Times New Roman" pitchFamily="18" charset="0"/>
              </a:rPr>
              <a:t>.</a:t>
            </a:r>
          </a:p>
          <a:p>
            <a:pPr marL="0" indent="0">
              <a:buNone/>
            </a:pPr>
            <a:endParaRPr lang="en-US" i="1" dirty="0" smtClean="0">
              <a:latin typeface="Times New Roman" pitchFamily="18" charset="0"/>
              <a:cs typeface="Times New Roman" pitchFamily="18" charset="0"/>
            </a:endParaRPr>
          </a:p>
          <a:p>
            <a:pPr algn="just"/>
            <a:r>
              <a:rPr lang="en-US" b="1" i="1" dirty="0" smtClean="0">
                <a:latin typeface="Times New Roman" pitchFamily="18" charset="0"/>
                <a:cs typeface="Times New Roman" pitchFamily="18" charset="0"/>
              </a:rPr>
              <a:t>Disadvantage of using cards </a:t>
            </a:r>
            <a:r>
              <a:rPr lang="en-US"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limited amount of learning as there is no exposure to each symptom along with it’s group of medicines.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9429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Referral way</a:t>
            </a: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This technique is used in cases which need a quick reference to a few symptoms for finalizing a remedy, mostly done by experienced physicians in acute as well as chronic cases</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Reference can be made using books, cards or computers.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09403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Using computers </a:t>
            </a:r>
            <a:endParaRPr lang="en-US"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The process of </a:t>
            </a:r>
            <a:r>
              <a:rPr lang="en-US" sz="2800" dirty="0" err="1" smtClean="0">
                <a:latin typeface="Times New Roman" pitchFamily="18" charset="0"/>
                <a:cs typeface="Times New Roman" pitchFamily="18" charset="0"/>
              </a:rPr>
              <a:t>repertorisation</a:t>
            </a:r>
            <a:r>
              <a:rPr lang="en-US" sz="2800" dirty="0" smtClean="0">
                <a:latin typeface="Times New Roman" pitchFamily="18" charset="0"/>
                <a:cs typeface="Times New Roman" pitchFamily="18" charset="0"/>
              </a:rPr>
              <a:t> has become easy and non-time consuming</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If the rubrics are selected </a:t>
            </a:r>
            <a:r>
              <a:rPr lang="en-US" sz="2800" dirty="0" err="1" smtClean="0">
                <a:latin typeface="Times New Roman" pitchFamily="18" charset="0"/>
                <a:cs typeface="Times New Roman" pitchFamily="18" charset="0"/>
              </a:rPr>
              <a:t>properly,they</a:t>
            </a:r>
            <a:r>
              <a:rPr lang="en-US" sz="2800" dirty="0" smtClean="0">
                <a:latin typeface="Times New Roman" pitchFamily="18" charset="0"/>
                <a:cs typeface="Times New Roman" pitchFamily="18" charset="0"/>
              </a:rPr>
              <a:t> can be arranged and located in a computer repertory within no time</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final calculation of marks takes as much time as in pressing a button.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3930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44962"/>
          </a:xfrm>
        </p:spPr>
        <p:txBody>
          <a:bodyPr/>
          <a:lstStyle/>
          <a:p>
            <a:r>
              <a:rPr lang="en-US" b="1" i="1" u="sng" dirty="0" smtClean="0">
                <a:latin typeface="Times New Roman" pitchFamily="18" charset="0"/>
                <a:cs typeface="Times New Roman" pitchFamily="18" charset="0"/>
              </a:rPr>
              <a:t>PROCESS OF  REPERTORISATION</a:t>
            </a:r>
            <a:endParaRPr lang="en-US" b="1" i="1" u="sng"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Process of </a:t>
            </a:r>
            <a:r>
              <a:rPr lang="en-US" sz="2800" dirty="0" err="1" smtClean="0">
                <a:latin typeface="Times New Roman" pitchFamily="18" charset="0"/>
                <a:cs typeface="Times New Roman" pitchFamily="18" charset="0"/>
              </a:rPr>
              <a:t>repertorisation</a:t>
            </a:r>
            <a:r>
              <a:rPr lang="en-US" sz="2800" dirty="0" smtClean="0">
                <a:latin typeface="Times New Roman" pitchFamily="18" charset="0"/>
                <a:cs typeface="Times New Roman" pitchFamily="18" charset="0"/>
              </a:rPr>
              <a:t> is a sequence of interdependent and linked procedure followed to get a </a:t>
            </a:r>
            <a:r>
              <a:rPr lang="en-US" sz="2800" dirty="0" err="1" smtClean="0">
                <a:latin typeface="Times New Roman" pitchFamily="18" charset="0"/>
                <a:cs typeface="Times New Roman" pitchFamily="18" charset="0"/>
              </a:rPr>
              <a:t>simillimum</a:t>
            </a:r>
            <a:r>
              <a:rPr lang="en-US" sz="2800" dirty="0" smtClean="0">
                <a:latin typeface="Times New Roman" pitchFamily="18" charset="0"/>
                <a:cs typeface="Times New Roman" pitchFamily="18" charset="0"/>
              </a:rPr>
              <a:t> or a group of similar medicines in a given case with the help of a repertory.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4398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762000" y="8238"/>
            <a:ext cx="8229600" cy="6858000"/>
          </a:xfrm>
        </p:spPr>
        <p:txBody>
          <a:bodyPr>
            <a:normAutofit/>
          </a:bodyPr>
          <a:lstStyle/>
          <a:p>
            <a:pPr marL="0" indent="0">
              <a:lnSpc>
                <a:spcPct val="90000"/>
              </a:lnSpc>
              <a:buNone/>
            </a:pPr>
            <a:endParaRPr lang="en-US" b="1" i="1" u="sng" dirty="0" smtClean="0">
              <a:latin typeface="Times New Roman" pitchFamily="18" charset="0"/>
              <a:cs typeface="Times New Roman" pitchFamily="18" charset="0"/>
            </a:endParaRPr>
          </a:p>
          <a:p>
            <a:pPr marL="0" indent="0">
              <a:lnSpc>
                <a:spcPct val="90000"/>
              </a:lnSpc>
              <a:buNone/>
            </a:pPr>
            <a:r>
              <a:rPr lang="en-US" b="1" i="1" u="sng" dirty="0" smtClean="0">
                <a:latin typeface="Times New Roman" pitchFamily="18" charset="0"/>
                <a:cs typeface="Times New Roman" pitchFamily="18" charset="0"/>
              </a:rPr>
              <a:t>Total addition process: </a:t>
            </a:r>
          </a:p>
          <a:p>
            <a:pPr algn="just">
              <a:lnSpc>
                <a:spcPct val="90000"/>
              </a:lnSpc>
            </a:pPr>
            <a:endParaRPr lang="en-US" sz="2800" dirty="0" smtClean="0">
              <a:latin typeface="Times New Roman" pitchFamily="18" charset="0"/>
              <a:cs typeface="Times New Roman" pitchFamily="18" charset="0"/>
            </a:endParaRPr>
          </a:p>
          <a:p>
            <a:pPr algn="just">
              <a:lnSpc>
                <a:spcPct val="90000"/>
              </a:lnSpc>
            </a:pPr>
            <a:r>
              <a:rPr lang="en-US" sz="2800" dirty="0" smtClean="0">
                <a:latin typeface="Times New Roman" pitchFamily="18" charset="0"/>
                <a:cs typeface="Times New Roman" pitchFamily="18" charset="0"/>
              </a:rPr>
              <a:t>All </a:t>
            </a:r>
            <a:r>
              <a:rPr lang="en-US" sz="2800" dirty="0" smtClean="0">
                <a:latin typeface="Times New Roman" pitchFamily="18" charset="0"/>
                <a:cs typeface="Times New Roman" pitchFamily="18" charset="0"/>
              </a:rPr>
              <a:t>medicines against  all the rubrics are noted down and finally total marks against medicines are calculated.</a:t>
            </a:r>
          </a:p>
          <a:p>
            <a:pPr algn="just">
              <a:lnSpc>
                <a:spcPct val="90000"/>
              </a:lnSpc>
            </a:pPr>
            <a:r>
              <a:rPr lang="en-US" sz="2800" dirty="0" smtClean="0">
                <a:latin typeface="Times New Roman" pitchFamily="18" charset="0"/>
                <a:cs typeface="Times New Roman" pitchFamily="18" charset="0"/>
              </a:rPr>
              <a:t> Medicines obtaining highest marks are further differentiated.</a:t>
            </a:r>
          </a:p>
          <a:p>
            <a:pPr algn="just">
              <a:lnSpc>
                <a:spcPct val="90000"/>
              </a:lnSpc>
            </a:pPr>
            <a:r>
              <a:rPr lang="en-US" sz="2800" dirty="0" smtClean="0">
                <a:latin typeface="Times New Roman" pitchFamily="18" charset="0"/>
                <a:cs typeface="Times New Roman" pitchFamily="18" charset="0"/>
              </a:rPr>
              <a:t>  Advantage is that the possibility of omission is less. </a:t>
            </a:r>
          </a:p>
          <a:p>
            <a:pPr algn="just">
              <a:lnSpc>
                <a:spcPct val="90000"/>
              </a:lnSpc>
            </a:pPr>
            <a:r>
              <a:rPr lang="en-US" sz="2800" dirty="0" smtClean="0">
                <a:latin typeface="Times New Roman" pitchFamily="18" charset="0"/>
                <a:cs typeface="Times New Roman" pitchFamily="18" charset="0"/>
              </a:rPr>
              <a:t>This process is also called aggregation process. </a:t>
            </a: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0835">
                                            <p:txEl>
                                              <p:pRg st="1" end="1"/>
                                            </p:txEl>
                                          </p:spTgt>
                                        </p:tgtEl>
                                        <p:attrNameLst>
                                          <p:attrName>style.visibility</p:attrName>
                                        </p:attrNameLst>
                                      </p:cBhvr>
                                      <p:to>
                                        <p:strVal val="visible"/>
                                      </p:to>
                                    </p:set>
                                    <p:animEffect transition="in" filter="diamond(in)">
                                      <p:cBhvr>
                                        <p:cTn id="7" dur="2000"/>
                                        <p:tgtEl>
                                          <p:spTgt spid="1208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0835">
                                            <p:txEl>
                                              <p:pRg st="3" end="3"/>
                                            </p:txEl>
                                          </p:spTgt>
                                        </p:tgtEl>
                                        <p:attrNameLst>
                                          <p:attrName>style.visibility</p:attrName>
                                        </p:attrNameLst>
                                      </p:cBhvr>
                                      <p:to>
                                        <p:strVal val="visible"/>
                                      </p:to>
                                    </p:set>
                                    <p:animEffect transition="in" filter="diamond(in)">
                                      <p:cBhvr>
                                        <p:cTn id="12" dur="2000"/>
                                        <p:tgtEl>
                                          <p:spTgt spid="1208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animEffect transition="in" filter="diamond(in)">
                                      <p:cBhvr>
                                        <p:cTn id="17" dur="2000"/>
                                        <p:tgtEl>
                                          <p:spTgt spid="1208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0835">
                                            <p:txEl>
                                              <p:pRg st="5" end="5"/>
                                            </p:txEl>
                                          </p:spTgt>
                                        </p:tgtEl>
                                        <p:attrNameLst>
                                          <p:attrName>style.visibility</p:attrName>
                                        </p:attrNameLst>
                                      </p:cBhvr>
                                      <p:to>
                                        <p:strVal val="visible"/>
                                      </p:to>
                                    </p:set>
                                    <p:animEffect transition="in" filter="diamond(in)">
                                      <p:cBhvr>
                                        <p:cTn id="22" dur="2000"/>
                                        <p:tgtEl>
                                          <p:spTgt spid="1208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0835">
                                            <p:txEl>
                                              <p:pRg st="6" end="6"/>
                                            </p:txEl>
                                          </p:spTgt>
                                        </p:tgtEl>
                                        <p:attrNameLst>
                                          <p:attrName>style.visibility</p:attrName>
                                        </p:attrNameLst>
                                      </p:cBhvr>
                                      <p:to>
                                        <p:strVal val="visible"/>
                                      </p:to>
                                    </p:set>
                                    <p:animEffect transition="in" filter="diamond(in)">
                                      <p:cBhvr>
                                        <p:cTn id="27" dur="2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latin typeface="Times New Roman" pitchFamily="18" charset="0"/>
                <a:cs typeface="Times New Roman" pitchFamily="18" charset="0"/>
              </a:rPr>
              <a:t>Eliminating </a:t>
            </a:r>
            <a:r>
              <a:rPr lang="en-US" b="1" i="1" u="sng" dirty="0" smtClean="0">
                <a:latin typeface="Times New Roman" pitchFamily="18" charset="0"/>
                <a:cs typeface="Times New Roman" pitchFamily="18" charset="0"/>
              </a:rPr>
              <a:t>process</a:t>
            </a:r>
            <a:endParaRPr lang="en-US"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Selecting </a:t>
            </a:r>
            <a:r>
              <a:rPr lang="en-US" sz="2800" dirty="0">
                <a:latin typeface="Times New Roman" pitchFamily="18" charset="0"/>
                <a:cs typeface="Times New Roman" pitchFamily="18" charset="0"/>
              </a:rPr>
              <a:t>the most important symptom without which we can’t think of prescription, preferably a general.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symptom is put on top and rest of the symptom are put under that symptom according to the hierarchy.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While </a:t>
            </a:r>
            <a:r>
              <a:rPr lang="en-US" sz="2800" dirty="0" err="1">
                <a:latin typeface="Times New Roman" pitchFamily="18" charset="0"/>
                <a:cs typeface="Times New Roman" pitchFamily="18" charset="0"/>
              </a:rPr>
              <a:t>repertorising</a:t>
            </a:r>
            <a:r>
              <a:rPr lang="en-US" sz="2800" dirty="0">
                <a:latin typeface="Times New Roman" pitchFamily="18" charset="0"/>
                <a:cs typeface="Times New Roman" pitchFamily="18" charset="0"/>
              </a:rPr>
              <a:t> take only those medicines which are covered by the first symptom. Further rubrics can  be referred to and  marks added to those medicines </a:t>
            </a:r>
            <a:r>
              <a:rPr lang="en-US" sz="2800" dirty="0" smtClean="0">
                <a:latin typeface="Times New Roman" pitchFamily="18" charset="0"/>
                <a:cs typeface="Times New Roman" pitchFamily="18" charset="0"/>
              </a:rPr>
              <a:t>only.</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7749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762000" y="304800"/>
            <a:ext cx="8305800" cy="6553200"/>
          </a:xfrm>
        </p:spPr>
        <p:txBody>
          <a:bodyPr>
            <a:normAutofit/>
          </a:bodyPr>
          <a:lstStyle/>
          <a:p>
            <a:pPr algn="just">
              <a:lnSpc>
                <a:spcPct val="90000"/>
              </a:lnSpc>
            </a:pPr>
            <a:endParaRPr lang="en-US" sz="2800" dirty="0" smtClean="0">
              <a:latin typeface="Times New Roman" pitchFamily="18" charset="0"/>
              <a:cs typeface="Times New Roman" pitchFamily="18" charset="0"/>
            </a:endParaRPr>
          </a:p>
          <a:p>
            <a:pPr algn="just">
              <a:lnSpc>
                <a:spcPct val="90000"/>
              </a:lnSpc>
            </a:pPr>
            <a:endParaRPr lang="en-US" sz="2800" dirty="0">
              <a:latin typeface="Times New Roman" pitchFamily="18" charset="0"/>
              <a:cs typeface="Times New Roman" pitchFamily="18" charset="0"/>
            </a:endParaRPr>
          </a:p>
          <a:p>
            <a:pPr algn="just">
              <a:lnSpc>
                <a:spcPct val="90000"/>
              </a:lnSpc>
            </a:pPr>
            <a:endParaRPr lang="en-US" sz="2800" dirty="0" smtClean="0">
              <a:latin typeface="Times New Roman" pitchFamily="18" charset="0"/>
              <a:cs typeface="Times New Roman" pitchFamily="18" charset="0"/>
            </a:endParaRPr>
          </a:p>
          <a:p>
            <a:pPr algn="just">
              <a:lnSpc>
                <a:spcPct val="90000"/>
              </a:lnSpc>
            </a:pPr>
            <a:r>
              <a:rPr lang="en-US" sz="2800" dirty="0" smtClean="0">
                <a:latin typeface="Times New Roman" pitchFamily="18" charset="0"/>
                <a:cs typeface="Times New Roman" pitchFamily="18" charset="0"/>
              </a:rPr>
              <a:t>Some prefer to use 2</a:t>
            </a:r>
            <a:r>
              <a:rPr lang="en-US" sz="2800" baseline="30000" dirty="0" smtClean="0">
                <a:latin typeface="Times New Roman" pitchFamily="18" charset="0"/>
                <a:cs typeface="Times New Roman" pitchFamily="18" charset="0"/>
              </a:rPr>
              <a:t>nd</a:t>
            </a:r>
            <a:r>
              <a:rPr lang="en-US" sz="2800" dirty="0" smtClean="0">
                <a:latin typeface="Times New Roman" pitchFamily="18" charset="0"/>
                <a:cs typeface="Times New Roman" pitchFamily="18" charset="0"/>
              </a:rPr>
              <a:t> rubric while others even the </a:t>
            </a:r>
            <a:r>
              <a:rPr lang="en-US" sz="2800" dirty="0" smtClean="0">
                <a:latin typeface="Times New Roman" pitchFamily="18" charset="0"/>
                <a:cs typeface="Times New Roman" pitchFamily="18" charset="0"/>
              </a:rPr>
              <a:t>3</a:t>
            </a:r>
            <a:r>
              <a:rPr lang="en-US" sz="2800" baseline="30000" dirty="0" smtClean="0">
                <a:latin typeface="Times New Roman" pitchFamily="18" charset="0"/>
                <a:cs typeface="Times New Roman" pitchFamily="18" charset="0"/>
              </a:rPr>
              <a:t>rd</a:t>
            </a:r>
            <a:r>
              <a:rPr lang="en-US" sz="2800" dirty="0" smtClean="0">
                <a:latin typeface="Times New Roman" pitchFamily="18" charset="0"/>
                <a:cs typeface="Times New Roman" pitchFamily="18" charset="0"/>
              </a:rPr>
              <a:t>. Some </a:t>
            </a:r>
            <a:r>
              <a:rPr lang="en-US" sz="2800" dirty="0" smtClean="0">
                <a:latin typeface="Times New Roman" pitchFamily="18" charset="0"/>
                <a:cs typeface="Times New Roman" pitchFamily="18" charset="0"/>
              </a:rPr>
              <a:t>prefer throughout. This process called </a:t>
            </a:r>
            <a:r>
              <a:rPr lang="en-US" sz="2800" u="sng" dirty="0" smtClean="0">
                <a:latin typeface="Times New Roman" pitchFamily="18" charset="0"/>
                <a:cs typeface="Times New Roman" pitchFamily="18" charset="0"/>
              </a:rPr>
              <a:t>continuous eliminating process. </a:t>
            </a:r>
          </a:p>
          <a:p>
            <a:pPr marL="0" indent="0" algn="just">
              <a:lnSpc>
                <a:spcPct val="90000"/>
              </a:lnSpc>
              <a:buNone/>
            </a:pPr>
            <a:endParaRPr lang="en-US" dirty="0" smtClean="0">
              <a:latin typeface="Times New Roman" pitchFamily="18" charset="0"/>
              <a:cs typeface="Times New Roman" pitchFamily="18" charset="0"/>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59">
                                            <p:txEl>
                                              <p:pRg st="3" end="3"/>
                                            </p:txEl>
                                          </p:spTgt>
                                        </p:tgtEl>
                                        <p:attrNameLst>
                                          <p:attrName>style.visibility</p:attrName>
                                        </p:attrNameLst>
                                      </p:cBhvr>
                                      <p:to>
                                        <p:strVal val="visible"/>
                                      </p:to>
                                    </p:set>
                                    <p:anim calcmode="lin" valueType="num">
                                      <p:cBhvr additive="base">
                                        <p:cTn id="7" dur="500" fill="hold"/>
                                        <p:tgtEl>
                                          <p:spTgt spid="12185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09600" y="228600"/>
            <a:ext cx="8001000" cy="914400"/>
          </a:xfrm>
        </p:spPr>
        <p:txBody>
          <a:bodyPr>
            <a:normAutofit/>
          </a:bodyPr>
          <a:lstStyle/>
          <a:p>
            <a:pPr algn="ctr"/>
            <a:r>
              <a:rPr lang="en-US" sz="4000" b="1" i="1" dirty="0" smtClean="0">
                <a:latin typeface="Times New Roman" pitchFamily="18" charset="0"/>
                <a:cs typeface="Times New Roman" pitchFamily="18" charset="0"/>
              </a:rPr>
              <a:t>Methods of repertorisation</a:t>
            </a:r>
          </a:p>
        </p:txBody>
      </p:sp>
      <p:sp>
        <p:nvSpPr>
          <p:cNvPr id="55299" name="Rectangle 3"/>
          <p:cNvSpPr>
            <a:spLocks noGrp="1" noChangeArrowheads="1"/>
          </p:cNvSpPr>
          <p:nvPr>
            <p:ph idx="1"/>
          </p:nvPr>
        </p:nvSpPr>
        <p:spPr>
          <a:xfrm>
            <a:off x="228600" y="1447800"/>
            <a:ext cx="8839200" cy="5867400"/>
          </a:xfrm>
        </p:spPr>
        <p:txBody>
          <a:bodyPr/>
          <a:lstStyle/>
          <a:p>
            <a:pPr marL="990600" lvl="1" indent="-533400" algn="just">
              <a:buFontTx/>
              <a:buNone/>
            </a:pPr>
            <a:r>
              <a:rPr lang="en-US" dirty="0" smtClean="0">
                <a:latin typeface="Times New Roman" pitchFamily="18" charset="0"/>
                <a:cs typeface="Times New Roman" pitchFamily="18" charset="0"/>
              </a:rPr>
              <a:t>Dr. B.K. </a:t>
            </a:r>
            <a:r>
              <a:rPr lang="en-US" dirty="0" err="1" smtClean="0">
                <a:latin typeface="Times New Roman" pitchFamily="18" charset="0"/>
                <a:cs typeface="Times New Roman" pitchFamily="18" charset="0"/>
              </a:rPr>
              <a:t>Sarker</a:t>
            </a:r>
            <a:r>
              <a:rPr lang="en-US" dirty="0" smtClean="0">
                <a:latin typeface="Times New Roman" pitchFamily="18" charset="0"/>
                <a:cs typeface="Times New Roman" pitchFamily="18" charset="0"/>
              </a:rPr>
              <a:t> in his book , lectures in Homoeopathy (1956) has described the following  methods: - </a:t>
            </a:r>
            <a:endParaRPr lang="en-US" dirty="0" smtClean="0">
              <a:latin typeface="Times New Roman" pitchFamily="18" charset="0"/>
              <a:cs typeface="Times New Roman" pitchFamily="18" charset="0"/>
            </a:endParaRPr>
          </a:p>
          <a:p>
            <a:pPr marL="990600" lvl="1" indent="-533400" algn="just">
              <a:buFontTx/>
              <a:buNone/>
            </a:pPr>
            <a:endParaRPr lang="en-US" dirty="0" smtClean="0">
              <a:latin typeface="Times New Roman" pitchFamily="18" charset="0"/>
              <a:cs typeface="Times New Roman" pitchFamily="18" charset="0"/>
            </a:endParaRPr>
          </a:p>
          <a:p>
            <a:pPr lvl="1" algn="just">
              <a:buFont typeface="Arial" pitchFamily="34" charset="0"/>
              <a:buChar char="•"/>
              <a:tabLst>
                <a:tab pos="901700" algn="l"/>
              </a:tabLst>
            </a:pPr>
            <a:r>
              <a:rPr lang="en-US" b="1" dirty="0" smtClean="0">
                <a:latin typeface="Times New Roman" pitchFamily="18" charset="0"/>
                <a:cs typeface="Times New Roman" pitchFamily="18" charset="0"/>
              </a:rPr>
              <a:t>Hahnemann &amp; </a:t>
            </a:r>
            <a:r>
              <a:rPr lang="en-US" b="1" dirty="0" err="1" smtClean="0">
                <a:latin typeface="Times New Roman" pitchFamily="18" charset="0"/>
                <a:cs typeface="Times New Roman" pitchFamily="18" charset="0"/>
              </a:rPr>
              <a:t>Boenninghausen’s</a:t>
            </a:r>
            <a:r>
              <a:rPr lang="en-US" b="1" dirty="0" smtClean="0">
                <a:latin typeface="Times New Roman" pitchFamily="18" charset="0"/>
                <a:cs typeface="Times New Roman" pitchFamily="18" charset="0"/>
              </a:rPr>
              <a:t> method:</a:t>
            </a:r>
            <a:r>
              <a:rPr lang="en-US" dirty="0" smtClean="0">
                <a:latin typeface="Times New Roman" pitchFamily="18" charset="0"/>
                <a:cs typeface="Times New Roman" pitchFamily="18" charset="0"/>
              </a:rPr>
              <a:t> where complete symptoms are available</a:t>
            </a:r>
          </a:p>
          <a:p>
            <a:pPr lvl="1" algn="just">
              <a:buFont typeface="Arial" pitchFamily="34" charset="0"/>
              <a:buChar char="•"/>
              <a:tabLst>
                <a:tab pos="901700" algn="l"/>
              </a:tabLst>
            </a:pPr>
            <a:r>
              <a:rPr lang="en-US" b="1" dirty="0" smtClean="0">
                <a:latin typeface="Times New Roman" pitchFamily="18" charset="0"/>
                <a:cs typeface="Times New Roman" pitchFamily="18" charset="0"/>
              </a:rPr>
              <a:t>Kent’s method:</a:t>
            </a:r>
            <a:r>
              <a:rPr lang="en-US" dirty="0" smtClean="0">
                <a:latin typeface="Times New Roman" pitchFamily="18" charset="0"/>
                <a:cs typeface="Times New Roman" pitchFamily="18" charset="0"/>
              </a:rPr>
              <a:t> where generals (</a:t>
            </a:r>
            <a:r>
              <a:rPr lang="en-US" dirty="0" err="1" smtClean="0">
                <a:latin typeface="Times New Roman" pitchFamily="18" charset="0"/>
                <a:cs typeface="Times New Roman" pitchFamily="18" charset="0"/>
              </a:rPr>
              <a:t>mentals</a:t>
            </a:r>
            <a:r>
              <a:rPr lang="en-US" dirty="0" smtClean="0">
                <a:latin typeface="Times New Roman" pitchFamily="18" charset="0"/>
                <a:cs typeface="Times New Roman" pitchFamily="18" charset="0"/>
              </a:rPr>
              <a:t> &amp; physicals) &amp; particulars are available.</a:t>
            </a:r>
          </a:p>
          <a:p>
            <a:pPr lvl="1" algn="just">
              <a:buFont typeface="Arial" pitchFamily="34" charset="0"/>
              <a:buChar char="•"/>
              <a:tabLst>
                <a:tab pos="901700" algn="l"/>
              </a:tabLst>
            </a:pPr>
            <a:r>
              <a:rPr lang="en-US" b="1" dirty="0" smtClean="0">
                <a:latin typeface="Times New Roman" pitchFamily="18" charset="0"/>
                <a:cs typeface="Times New Roman" pitchFamily="18" charset="0"/>
              </a:rPr>
              <a:t>Third method:</a:t>
            </a:r>
            <a:r>
              <a:rPr lang="en-US" dirty="0" smtClean="0">
                <a:latin typeface="Times New Roman" pitchFamily="18" charset="0"/>
                <a:cs typeface="Times New Roman" pitchFamily="18" charset="0"/>
              </a:rPr>
              <a:t> where </a:t>
            </a:r>
            <a:r>
              <a:rPr lang="en-US" dirty="0" err="1" smtClean="0">
                <a:latin typeface="Times New Roman" pitchFamily="18" charset="0"/>
                <a:cs typeface="Times New Roman" pitchFamily="18" charset="0"/>
              </a:rPr>
              <a:t>mentals</a:t>
            </a:r>
            <a:r>
              <a:rPr lang="en-US" dirty="0" smtClean="0">
                <a:latin typeface="Times New Roman" pitchFamily="18" charset="0"/>
                <a:cs typeface="Times New Roman" pitchFamily="18" charset="0"/>
              </a:rPr>
              <a:t> are lacking . Here one can start with physical general, next </a:t>
            </a:r>
            <a:r>
              <a:rPr lang="en-US" dirty="0" err="1" smtClean="0">
                <a:latin typeface="Times New Roman" pitchFamily="18" charset="0"/>
                <a:cs typeface="Times New Roman" pitchFamily="18" charset="0"/>
              </a:rPr>
              <a:t>mentals</a:t>
            </a:r>
            <a:r>
              <a:rPr lang="en-US" dirty="0" smtClean="0">
                <a:latin typeface="Times New Roman" pitchFamily="18" charset="0"/>
                <a:cs typeface="Times New Roman" pitchFamily="18" charset="0"/>
              </a:rPr>
              <a:t> and then particulars.</a:t>
            </a:r>
          </a:p>
        </p:txBody>
      </p:sp>
    </p:spTree>
  </p:cSld>
  <p:clrMapOvr>
    <a:masterClrMapping/>
  </p:clrMapOvr>
  <p:transition advClick="0" advTm="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lnSpc>
                <a:spcPct val="90000"/>
              </a:lnSpc>
            </a:pPr>
            <a:r>
              <a:rPr lang="en-US" sz="2800" dirty="0">
                <a:latin typeface="Times New Roman" pitchFamily="18" charset="0"/>
                <a:cs typeface="Times New Roman" pitchFamily="18" charset="0"/>
              </a:rPr>
              <a:t>A few cautions should be taken </a:t>
            </a:r>
            <a:r>
              <a:rPr lang="en-US" sz="2800" dirty="0" smtClean="0">
                <a:latin typeface="Times New Roman" pitchFamily="18" charset="0"/>
                <a:cs typeface="Times New Roman" pitchFamily="18" charset="0"/>
              </a:rPr>
              <a:t>while doing this process:</a:t>
            </a:r>
            <a:endParaRPr lang="en-US" sz="2800" dirty="0">
              <a:latin typeface="Times New Roman" pitchFamily="18" charset="0"/>
              <a:cs typeface="Times New Roman" pitchFamily="18" charset="0"/>
            </a:endParaRPr>
          </a:p>
          <a:p>
            <a:pPr lvl="1" algn="just">
              <a:lnSpc>
                <a:spcPct val="90000"/>
              </a:lnSpc>
            </a:pPr>
            <a:r>
              <a:rPr lang="en-US" dirty="0">
                <a:latin typeface="Times New Roman" pitchFamily="18" charset="0"/>
                <a:cs typeface="Times New Roman" pitchFamily="18" charset="0"/>
              </a:rPr>
              <a:t>If evaluation of the symptom is not  practiced strictly , this process will prove disastrous</a:t>
            </a:r>
          </a:p>
          <a:p>
            <a:pPr lvl="1" algn="just">
              <a:lnSpc>
                <a:spcPct val="90000"/>
              </a:lnSpc>
            </a:pPr>
            <a:r>
              <a:rPr lang="en-US" dirty="0">
                <a:latin typeface="Times New Roman" pitchFamily="18" charset="0"/>
                <a:cs typeface="Times New Roman" pitchFamily="18" charset="0"/>
              </a:rPr>
              <a:t>Hierarchy of the symptoms should be adequately accurate.</a:t>
            </a:r>
          </a:p>
          <a:p>
            <a:pPr lvl="1" algn="just">
              <a:lnSpc>
                <a:spcPct val="90000"/>
              </a:lnSpc>
            </a:pPr>
            <a:r>
              <a:rPr lang="en-US" dirty="0">
                <a:latin typeface="Times New Roman" pitchFamily="18" charset="0"/>
                <a:cs typeface="Times New Roman" pitchFamily="18" charset="0"/>
              </a:rPr>
              <a:t>However important the rubric,  should not be taken if the rubric contains few drugs</a:t>
            </a:r>
          </a:p>
          <a:p>
            <a:pPr lvl="1" algn="just">
              <a:lnSpc>
                <a:spcPct val="90000"/>
              </a:lnSpc>
            </a:pPr>
            <a:r>
              <a:rPr lang="en-US" dirty="0">
                <a:latin typeface="Times New Roman" pitchFamily="18" charset="0"/>
                <a:cs typeface="Times New Roman" pitchFamily="18" charset="0"/>
              </a:rPr>
              <a:t>Preferably generals should be used for the purpose. Important concomitant and pathological generals may be taken as eliminating rubric in Boenninghausen and </a:t>
            </a:r>
            <a:r>
              <a:rPr lang="en-US" dirty="0" err="1">
                <a:latin typeface="Times New Roman" pitchFamily="18" charset="0"/>
                <a:cs typeface="Times New Roman" pitchFamily="18" charset="0"/>
              </a:rPr>
              <a:t>Boger’s</a:t>
            </a:r>
            <a:r>
              <a:rPr lang="en-US" dirty="0">
                <a:latin typeface="Times New Roman" pitchFamily="18" charset="0"/>
                <a:cs typeface="Times New Roman" pitchFamily="18" charset="0"/>
              </a:rPr>
              <a:t> method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837046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b="1" i="1" dirty="0" smtClean="0"/>
              <a:t>                    </a:t>
            </a:r>
            <a:endParaRPr lang="en-US" sz="4400" b="1" i="1" dirty="0" smtClean="0"/>
          </a:p>
          <a:p>
            <a:pPr algn="ctr">
              <a:buNone/>
            </a:pPr>
            <a:endParaRPr lang="en-US" sz="4400" b="1" i="1" dirty="0"/>
          </a:p>
          <a:p>
            <a:pPr algn="ctr">
              <a:buNone/>
            </a:pPr>
            <a:r>
              <a:rPr lang="en-US" sz="4400" b="1" i="1" dirty="0" smtClean="0"/>
              <a:t>THANK </a:t>
            </a:r>
            <a:r>
              <a:rPr lang="en-US" sz="4400" b="1" i="1" dirty="0" smtClean="0"/>
              <a:t>YOU </a:t>
            </a:r>
            <a:endParaRPr lang="en-IN" sz="44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lgn="just">
              <a:buFont typeface="Arial" pitchFamily="34" charset="0"/>
              <a:buChar char="•"/>
            </a:pPr>
            <a:r>
              <a:rPr lang="en-US" b="1" dirty="0">
                <a:latin typeface="Times New Roman" pitchFamily="18" charset="0"/>
                <a:cs typeface="Times New Roman" pitchFamily="18" charset="0"/>
              </a:rPr>
              <a:t>Fourth method:</a:t>
            </a:r>
            <a:r>
              <a:rPr lang="en-US" dirty="0">
                <a:latin typeface="Times New Roman" pitchFamily="18" charset="0"/>
                <a:cs typeface="Times New Roman" pitchFamily="18" charset="0"/>
              </a:rPr>
              <a:t> where generals are lacking. Selection of a striking peculiar as a key </a:t>
            </a:r>
            <a:r>
              <a:rPr lang="en-US" dirty="0" smtClean="0">
                <a:latin typeface="Times New Roman" pitchFamily="18" charset="0"/>
                <a:cs typeface="Times New Roman" pitchFamily="18" charset="0"/>
              </a:rPr>
              <a:t>symptom</a:t>
            </a:r>
          </a:p>
          <a:p>
            <a:pPr marL="0" lvl="1" indent="0" algn="just">
              <a:buNone/>
            </a:pPr>
            <a:endParaRPr lang="en-US" dirty="0" smtClean="0">
              <a:latin typeface="Times New Roman" pitchFamily="18" charset="0"/>
              <a:cs typeface="Times New Roman" pitchFamily="18" charset="0"/>
            </a:endParaRPr>
          </a:p>
          <a:p>
            <a:pPr marL="342900" lvl="1" indent="-342900" algn="just">
              <a:buFont typeface="Arial" pitchFamily="34" charset="0"/>
              <a:buChar char="•"/>
            </a:pPr>
            <a:r>
              <a:rPr lang="en-US" dirty="0">
                <a:latin typeface="Times New Roman" pitchFamily="18" charset="0"/>
                <a:cs typeface="Times New Roman" pitchFamily="18" charset="0"/>
              </a:rPr>
              <a:t>And then medicines are differentiated with the help of other symptoms.</a:t>
            </a:r>
          </a:p>
          <a:p>
            <a:pPr marL="342900" lvl="1" indent="-342900" algn="just">
              <a:buFont typeface="Arial" pitchFamily="34" charset="0"/>
              <a:buChar char="•"/>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9305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838200" y="0"/>
            <a:ext cx="8229600" cy="6172200"/>
          </a:xfrm>
        </p:spPr>
        <p:txBody>
          <a:bodyPr>
            <a:normAutofit/>
          </a:bodyPr>
          <a:lstStyle/>
          <a:p>
            <a:pPr algn="just"/>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Fifth </a:t>
            </a:r>
            <a:r>
              <a:rPr lang="en-US" sz="2800" b="1" dirty="0" smtClean="0">
                <a:latin typeface="Times New Roman" pitchFamily="18" charset="0"/>
                <a:cs typeface="Times New Roman" pitchFamily="18" charset="0"/>
              </a:rPr>
              <a:t>method </a:t>
            </a:r>
            <a:r>
              <a:rPr lang="en-US" sz="2800" dirty="0" smtClean="0">
                <a:latin typeface="Times New Roman" pitchFamily="18" charset="0"/>
                <a:cs typeface="Times New Roman" pitchFamily="18" charset="0"/>
              </a:rPr>
              <a:t>– where the case presents only common symptoms or pathology. Here physician makes use of every means at his command, including, </a:t>
            </a:r>
            <a:endParaRPr lang="en-US" sz="2800" dirty="0" smtClean="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Patient’s personal history</a:t>
            </a:r>
          </a:p>
          <a:p>
            <a:pPr lvl="1" algn="just"/>
            <a:r>
              <a:rPr lang="en-US" dirty="0" smtClean="0">
                <a:latin typeface="Times New Roman" pitchFamily="18" charset="0"/>
                <a:cs typeface="Times New Roman" pitchFamily="18" charset="0"/>
              </a:rPr>
              <a:t>Temperaments</a:t>
            </a:r>
          </a:p>
          <a:p>
            <a:pPr lvl="1" algn="just"/>
            <a:r>
              <a:rPr lang="en-US" dirty="0" smtClean="0">
                <a:latin typeface="Times New Roman" pitchFamily="18" charset="0"/>
                <a:cs typeface="Times New Roman" pitchFamily="18" charset="0"/>
              </a:rPr>
              <a:t>Complexion , </a:t>
            </a:r>
            <a:r>
              <a:rPr lang="en-US" dirty="0" err="1" smtClean="0">
                <a:latin typeface="Times New Roman" pitchFamily="18" charset="0"/>
                <a:cs typeface="Times New Roman" pitchFamily="18" charset="0"/>
              </a:rPr>
              <a:t>colour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texure</a:t>
            </a:r>
            <a:r>
              <a:rPr lang="en-US" dirty="0" smtClean="0">
                <a:latin typeface="Times New Roman" pitchFamily="18" charset="0"/>
                <a:cs typeface="Times New Roman" pitchFamily="18" charset="0"/>
              </a:rPr>
              <a:t> of the skin</a:t>
            </a:r>
          </a:p>
          <a:p>
            <a:pPr lvl="1" algn="just"/>
            <a:r>
              <a:rPr lang="en-US" dirty="0" smtClean="0">
                <a:latin typeface="Times New Roman" pitchFamily="18" charset="0"/>
                <a:cs typeface="Times New Roman" pitchFamily="18" charset="0"/>
              </a:rPr>
              <a:t>Particular </a:t>
            </a:r>
            <a:r>
              <a:rPr lang="en-US" dirty="0" err="1" smtClean="0">
                <a:latin typeface="Times New Roman" pitchFamily="18" charset="0"/>
                <a:cs typeface="Times New Roman" pitchFamily="18" charset="0"/>
              </a:rPr>
              <a:t>organsand</a:t>
            </a:r>
            <a:r>
              <a:rPr lang="en-US" dirty="0" smtClean="0">
                <a:latin typeface="Times New Roman" pitchFamily="18" charset="0"/>
                <a:cs typeface="Times New Roman" pitchFamily="18" charset="0"/>
              </a:rPr>
              <a:t> tissue affected</a:t>
            </a:r>
          </a:p>
          <a:p>
            <a:pPr lvl="1" algn="just"/>
            <a:r>
              <a:rPr lang="en-US" dirty="0" smtClean="0">
                <a:latin typeface="Times New Roman" pitchFamily="18" charset="0"/>
                <a:cs typeface="Times New Roman" pitchFamily="18" charset="0"/>
              </a:rPr>
              <a:t>Location, character and physical aspect of lesions, and</a:t>
            </a:r>
          </a:p>
          <a:p>
            <a:pPr lvl="1" algn="just"/>
            <a:r>
              <a:rPr lang="en-US" dirty="0" smtClean="0">
                <a:latin typeface="Times New Roman" pitchFamily="18" charset="0"/>
                <a:cs typeface="Times New Roman" pitchFamily="18" charset="0"/>
              </a:rPr>
              <a:t>Probable etiological factors</a:t>
            </a:r>
          </a:p>
          <a:p>
            <a:pPr lvl="1" algn="just">
              <a:buFontTx/>
              <a:buNone/>
            </a:pPr>
            <a:endParaRPr lang="en-US" dirty="0" smtClean="0">
              <a:latin typeface="Times New Roman" pitchFamily="18" charset="0"/>
              <a:cs typeface="Times New Roman" pitchFamily="18" charset="0"/>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Effect transition="in" filter="box(in)">
                                      <p:cBhvr>
                                        <p:cTn id="7" dur="500"/>
                                        <p:tgtEl>
                                          <p:spTgt spid="118787">
                                            <p:txEl>
                                              <p:pRg st="1" end="1"/>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8787">
                                            <p:txEl>
                                              <p:pRg st="3" end="3"/>
                                            </p:txEl>
                                          </p:spTgt>
                                        </p:tgtEl>
                                        <p:attrNameLst>
                                          <p:attrName>style.visibility</p:attrName>
                                        </p:attrNameLst>
                                      </p:cBhvr>
                                      <p:to>
                                        <p:strVal val="visible"/>
                                      </p:to>
                                    </p:set>
                                    <p:animEffect transition="in" filter="box(in)">
                                      <p:cBhvr>
                                        <p:cTn id="10" dur="500"/>
                                        <p:tgtEl>
                                          <p:spTgt spid="118787">
                                            <p:txEl>
                                              <p:pRg st="3" end="3"/>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18787">
                                            <p:txEl>
                                              <p:pRg st="4" end="4"/>
                                            </p:txEl>
                                          </p:spTgt>
                                        </p:tgtEl>
                                        <p:attrNameLst>
                                          <p:attrName>style.visibility</p:attrName>
                                        </p:attrNameLst>
                                      </p:cBhvr>
                                      <p:to>
                                        <p:strVal val="visible"/>
                                      </p:to>
                                    </p:set>
                                    <p:animEffect transition="in" filter="box(in)">
                                      <p:cBhvr>
                                        <p:cTn id="13" dur="500"/>
                                        <p:tgtEl>
                                          <p:spTgt spid="118787">
                                            <p:txEl>
                                              <p:pRg st="4" end="4"/>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18787">
                                            <p:txEl>
                                              <p:pRg st="5" end="5"/>
                                            </p:txEl>
                                          </p:spTgt>
                                        </p:tgtEl>
                                        <p:attrNameLst>
                                          <p:attrName>style.visibility</p:attrName>
                                        </p:attrNameLst>
                                      </p:cBhvr>
                                      <p:to>
                                        <p:strVal val="visible"/>
                                      </p:to>
                                    </p:set>
                                    <p:animEffect transition="in" filter="box(in)">
                                      <p:cBhvr>
                                        <p:cTn id="16" dur="500"/>
                                        <p:tgtEl>
                                          <p:spTgt spid="118787">
                                            <p:txEl>
                                              <p:pRg st="5" end="5"/>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18787">
                                            <p:txEl>
                                              <p:pRg st="6" end="6"/>
                                            </p:txEl>
                                          </p:spTgt>
                                        </p:tgtEl>
                                        <p:attrNameLst>
                                          <p:attrName>style.visibility</p:attrName>
                                        </p:attrNameLst>
                                      </p:cBhvr>
                                      <p:to>
                                        <p:strVal val="visible"/>
                                      </p:to>
                                    </p:set>
                                    <p:animEffect transition="in" filter="box(in)">
                                      <p:cBhvr>
                                        <p:cTn id="19" dur="500"/>
                                        <p:tgtEl>
                                          <p:spTgt spid="118787">
                                            <p:txEl>
                                              <p:pRg st="6" end="6"/>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18787">
                                            <p:txEl>
                                              <p:pRg st="7" end="7"/>
                                            </p:txEl>
                                          </p:spTgt>
                                        </p:tgtEl>
                                        <p:attrNameLst>
                                          <p:attrName>style.visibility</p:attrName>
                                        </p:attrNameLst>
                                      </p:cBhvr>
                                      <p:to>
                                        <p:strVal val="visible"/>
                                      </p:to>
                                    </p:set>
                                    <p:animEffect transition="in" filter="box(in)">
                                      <p:cBhvr>
                                        <p:cTn id="22" dur="500"/>
                                        <p:tgtEl>
                                          <p:spTgt spid="118787">
                                            <p:txEl>
                                              <p:pRg st="7" end="7"/>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18787">
                                            <p:txEl>
                                              <p:pRg st="8" end="8"/>
                                            </p:txEl>
                                          </p:spTgt>
                                        </p:tgtEl>
                                        <p:attrNameLst>
                                          <p:attrName>style.visibility</p:attrName>
                                        </p:attrNameLst>
                                      </p:cBhvr>
                                      <p:to>
                                        <p:strVal val="visible"/>
                                      </p:to>
                                    </p:set>
                                    <p:animEffect transition="in" filter="box(in)">
                                      <p:cBhvr>
                                        <p:cTn id="25" dur="500"/>
                                        <p:tgtEl>
                                          <p:spTgt spid="1187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685800" y="228600"/>
            <a:ext cx="7848600" cy="5181600"/>
          </a:xfrm>
        </p:spPr>
        <p:txBody>
          <a:bodyPr>
            <a:normAutofit/>
          </a:bodyPr>
          <a:lstStyle/>
          <a:p>
            <a:pPr algn="just"/>
            <a:endParaRPr lang="en-US" sz="2800" dirty="0" smtClean="0">
              <a:latin typeface="Times New Roman" pitchFamily="18" charset="0"/>
              <a:cs typeface="Times New Roman" pitchFamily="18" charset="0"/>
            </a:endParaRPr>
          </a:p>
          <a:p>
            <a:pPr algn="just"/>
            <a:endParaRPr lang="en-US"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Sixth </a:t>
            </a:r>
            <a:r>
              <a:rPr lang="en-US" sz="2800" b="1" dirty="0" smtClean="0">
                <a:latin typeface="Times New Roman" pitchFamily="18" charset="0"/>
                <a:cs typeface="Times New Roman" pitchFamily="18" charset="0"/>
              </a:rPr>
              <a:t>method</a:t>
            </a:r>
            <a:r>
              <a:rPr lang="en-US" sz="2800" dirty="0" smtClean="0">
                <a:latin typeface="Times New Roman" pitchFamily="18" charset="0"/>
                <a:cs typeface="Times New Roman" pitchFamily="18" charset="0"/>
              </a:rPr>
              <a:t> – technical </a:t>
            </a:r>
            <a:r>
              <a:rPr lang="en-US" sz="2800" dirty="0" err="1" smtClean="0">
                <a:latin typeface="Times New Roman" pitchFamily="18" charset="0"/>
                <a:cs typeface="Times New Roman" pitchFamily="18" charset="0"/>
              </a:rPr>
              <a:t>nosological</a:t>
            </a:r>
            <a:r>
              <a:rPr lang="en-US" sz="2800" dirty="0" smtClean="0">
                <a:latin typeface="Times New Roman" pitchFamily="18" charset="0"/>
                <a:cs typeface="Times New Roman" pitchFamily="18" charset="0"/>
              </a:rPr>
              <a:t> terms are selected as main headings.</a:t>
            </a:r>
          </a:p>
          <a:p>
            <a:pPr algn="just">
              <a:buFontTx/>
              <a:buNone/>
            </a:pPr>
            <a:r>
              <a:rPr lang="en-US" sz="2800" dirty="0" smtClean="0">
                <a:latin typeface="Times New Roman" pitchFamily="18" charset="0"/>
                <a:cs typeface="Times New Roman" pitchFamily="18" charset="0"/>
              </a:rPr>
              <a:t>	Above all the methods have their own advantages and disadvantages.</a:t>
            </a:r>
          </a:p>
        </p:txBody>
      </p:sp>
    </p:spTree>
  </p:cSld>
  <p:clrMapOvr>
    <a:masterClrMapping/>
  </p:clrMapOvr>
  <p:transition advClick="0"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latin typeface="Times New Roman" pitchFamily="18" charset="0"/>
                <a:cs typeface="Times New Roman" pitchFamily="18" charset="0"/>
              </a:rPr>
              <a:t>Techniques of </a:t>
            </a:r>
            <a:r>
              <a:rPr lang="en-US" b="1" i="1" u="sng" dirty="0" err="1" smtClean="0">
                <a:latin typeface="Times New Roman" pitchFamily="18" charset="0"/>
                <a:cs typeface="Times New Roman" pitchFamily="18" charset="0"/>
              </a:rPr>
              <a:t>repertorization</a:t>
            </a:r>
            <a:r>
              <a:rPr lang="en-US" b="1" i="1" u="sng" dirty="0" smtClean="0">
                <a:latin typeface="Times New Roman" pitchFamily="18" charset="0"/>
                <a:cs typeface="Times New Roman" pitchFamily="18" charset="0"/>
              </a:rPr>
              <a:t/>
            </a:r>
            <a:br>
              <a:rPr lang="en-US" b="1" i="1" u="sng" dirty="0" smtClean="0">
                <a:latin typeface="Times New Roman" pitchFamily="18" charset="0"/>
                <a:cs typeface="Times New Roman" pitchFamily="18" charset="0"/>
              </a:rPr>
            </a:br>
            <a:endParaRPr lang="en-US" b="1" i="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525963"/>
          </a:xfrm>
        </p:spPr>
        <p:txBody>
          <a:bodyPr>
            <a:normAutofit/>
          </a:bodyPr>
          <a:lstStyle/>
          <a:p>
            <a:pPr algn="just">
              <a:buFontTx/>
              <a:buNone/>
            </a:pPr>
            <a:r>
              <a:rPr lang="en-US" sz="2800" b="1" dirty="0" smtClean="0">
                <a:latin typeface="Times New Roman" pitchFamily="18" charset="0"/>
                <a:cs typeface="Times New Roman" pitchFamily="18" charset="0"/>
              </a:rPr>
              <a:t>1. Old method: using plain paper method</a:t>
            </a:r>
          </a:p>
          <a:p>
            <a:pPr algn="just">
              <a:buFontTx/>
              <a:buNone/>
            </a:pP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In this method, rubrics are arranged according to the </a:t>
            </a:r>
            <a:r>
              <a:rPr lang="en-US" sz="2800" dirty="0" err="1" smtClean="0">
                <a:latin typeface="Times New Roman" pitchFamily="18" charset="0"/>
                <a:cs typeface="Times New Roman" pitchFamily="18" charset="0"/>
              </a:rPr>
              <a:t>hierachy</a:t>
            </a:r>
            <a:r>
              <a:rPr lang="en-US" sz="2800" dirty="0" smtClean="0">
                <a:latin typeface="Times New Roman" pitchFamily="18" charset="0"/>
                <a:cs typeface="Times New Roman" pitchFamily="18" charset="0"/>
              </a:rPr>
              <a:t> and medicines are listed against them.</a:t>
            </a:r>
          </a:p>
          <a:p>
            <a:pPr algn="just"/>
            <a:r>
              <a:rPr lang="en-US" sz="2800" dirty="0" smtClean="0">
                <a:latin typeface="Times New Roman" pitchFamily="18" charset="0"/>
                <a:cs typeface="Times New Roman" pitchFamily="18" charset="0"/>
              </a:rPr>
              <a:t>All the medicines with their grades are written by hand against the symptoms.at this end, common medicines which cover all the rubrics are found out. They are further differentiated with reference to the Materia Medica.</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latin typeface="Times New Roman" pitchFamily="18" charset="0"/>
                <a:cs typeface="Times New Roman" pitchFamily="18" charset="0"/>
              </a:rPr>
              <a:t>Advantage of plain paper method</a:t>
            </a:r>
            <a:endParaRPr lang="en-US" b="1" i="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While writing the symptoms referring to the rubrics and noting down the medicines, one learns to use the repertory in a better way</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 leaves a lasting impression on the user’s memory</a:t>
            </a:r>
            <a:r>
              <a:rPr lang="en-US" sz="2800" dirty="0" smtClean="0">
                <a:latin typeface="Times New Roman" pitchFamily="18" charset="0"/>
                <a:cs typeface="Times New Roman" pitchFamily="18" charset="0"/>
              </a:rPr>
              <a:t>.</a:t>
            </a:r>
          </a:p>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As a result, acquaintance with repertory and knowledge of the Materia Medica improves considerably.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51421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latin typeface="Times New Roman" pitchFamily="18" charset="0"/>
                <a:cs typeface="Times New Roman" pitchFamily="18" charset="0"/>
              </a:rPr>
              <a:t>D</a:t>
            </a:r>
            <a:r>
              <a:rPr lang="en-US" b="1" i="1" u="sng" dirty="0" smtClean="0">
                <a:latin typeface="Times New Roman" pitchFamily="18" charset="0"/>
                <a:cs typeface="Times New Roman" pitchFamily="18" charset="0"/>
              </a:rPr>
              <a:t>isadvantage </a:t>
            </a:r>
            <a:r>
              <a:rPr lang="en-US" b="1" i="1" u="sng" dirty="0">
                <a:latin typeface="Times New Roman" pitchFamily="18" charset="0"/>
                <a:cs typeface="Times New Roman" pitchFamily="18" charset="0"/>
              </a:rPr>
              <a:t>of plain paper method</a:t>
            </a:r>
            <a:endParaRPr lang="en-US"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consumes more time in working out a case.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3164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gn="just">
              <a:buFontTx/>
              <a:buNone/>
            </a:pPr>
            <a:r>
              <a:rPr lang="en-US" b="1" dirty="0" smtClean="0">
                <a:latin typeface="Times New Roman" pitchFamily="18" charset="0"/>
                <a:cs typeface="Times New Roman" pitchFamily="18" charset="0"/>
              </a:rPr>
              <a:t>2. </a:t>
            </a:r>
            <a:r>
              <a:rPr lang="en-US" b="1" dirty="0">
                <a:latin typeface="Times New Roman" pitchFamily="18" charset="0"/>
                <a:cs typeface="Times New Roman" pitchFamily="18" charset="0"/>
              </a:rPr>
              <a:t>Modern method</a:t>
            </a:r>
            <a:r>
              <a:rPr lang="en-US" b="1" dirty="0" smtClean="0">
                <a:latin typeface="Times New Roman" pitchFamily="18" charset="0"/>
                <a:cs typeface="Times New Roman" pitchFamily="18" charset="0"/>
              </a:rPr>
              <a:t>:</a:t>
            </a:r>
          </a:p>
          <a:p>
            <a:pPr algn="just">
              <a:buFontTx/>
              <a:buNone/>
            </a:pP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using </a:t>
            </a:r>
            <a:r>
              <a:rPr lang="en-US" dirty="0" err="1">
                <a:latin typeface="Times New Roman" pitchFamily="18" charset="0"/>
                <a:cs typeface="Times New Roman" pitchFamily="18" charset="0"/>
              </a:rPr>
              <a:t>repertorial</a:t>
            </a:r>
            <a:r>
              <a:rPr lang="en-US" dirty="0">
                <a:latin typeface="Times New Roman" pitchFamily="18" charset="0"/>
                <a:cs typeface="Times New Roman" pitchFamily="18" charset="0"/>
              </a:rPr>
              <a:t> chart</a:t>
            </a:r>
          </a:p>
          <a:p>
            <a:pPr algn="just"/>
            <a:r>
              <a:rPr lang="en-US" dirty="0">
                <a:latin typeface="Times New Roman" pitchFamily="18" charset="0"/>
                <a:cs typeface="Times New Roman" pitchFamily="18" charset="0"/>
              </a:rPr>
              <a:t>Using </a:t>
            </a:r>
            <a:r>
              <a:rPr lang="en-US" dirty="0" err="1">
                <a:latin typeface="Times New Roman" pitchFamily="18" charset="0"/>
                <a:cs typeface="Times New Roman" pitchFamily="18" charset="0"/>
              </a:rPr>
              <a:t>repertorial</a:t>
            </a:r>
            <a:r>
              <a:rPr lang="en-US" dirty="0">
                <a:latin typeface="Times New Roman" pitchFamily="18" charset="0"/>
                <a:cs typeface="Times New Roman" pitchFamily="18" charset="0"/>
              </a:rPr>
              <a:t> sheet</a:t>
            </a:r>
          </a:p>
          <a:p>
            <a:pPr algn="just"/>
            <a:r>
              <a:rPr lang="en-US" dirty="0">
                <a:latin typeface="Times New Roman" pitchFamily="18" charset="0"/>
                <a:cs typeface="Times New Roman" pitchFamily="18" charset="0"/>
              </a:rPr>
              <a:t>Referral way</a:t>
            </a:r>
          </a:p>
          <a:p>
            <a:pPr algn="just"/>
            <a:r>
              <a:rPr lang="en-US" dirty="0">
                <a:latin typeface="Times New Roman" pitchFamily="18" charset="0"/>
                <a:cs typeface="Times New Roman" pitchFamily="18" charset="0"/>
              </a:rPr>
              <a:t>Coin playing technique</a:t>
            </a:r>
          </a:p>
          <a:p>
            <a:pPr algn="just"/>
            <a:r>
              <a:rPr lang="en-US" dirty="0">
                <a:latin typeface="Times New Roman" pitchFamily="18" charset="0"/>
                <a:cs typeface="Times New Roman" pitchFamily="18" charset="0"/>
              </a:rPr>
              <a:t>Using a computer</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72402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TotalTime>
  <Words>751</Words>
  <Application>Microsoft Office PowerPoint</Application>
  <PresentationFormat>On-screen Show (4:3)</PresentationFormat>
  <Paragraphs>98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Methods, Techniques and Process of  Repertorisation </vt:lpstr>
      <vt:lpstr>Methods of repertorisation</vt:lpstr>
      <vt:lpstr>PowerPoint Presentation</vt:lpstr>
      <vt:lpstr>PowerPoint Presentation</vt:lpstr>
      <vt:lpstr>PowerPoint Presentation</vt:lpstr>
      <vt:lpstr>Techniques of repertorization </vt:lpstr>
      <vt:lpstr>Advantage of plain paper method</vt:lpstr>
      <vt:lpstr>Disadvantage of plain paper method</vt:lpstr>
      <vt:lpstr>PowerPoint Presentation</vt:lpstr>
      <vt:lpstr>Using a repertorial sheet</vt:lpstr>
      <vt:lpstr>Using a card</vt:lpstr>
      <vt:lpstr>PowerPoint Presentation</vt:lpstr>
      <vt:lpstr>Referral way</vt:lpstr>
      <vt:lpstr>Using computers </vt:lpstr>
      <vt:lpstr>PROCESS OF  REPERTORISATION</vt:lpstr>
      <vt:lpstr>PowerPoint Presentation</vt:lpstr>
      <vt:lpstr>PowerPoint Presentation</vt:lpstr>
      <vt:lpstr>Eliminating process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User</cp:lastModifiedBy>
  <cp:revision>25</cp:revision>
  <dcterms:created xsi:type="dcterms:W3CDTF">2006-08-16T00:00:00Z</dcterms:created>
  <dcterms:modified xsi:type="dcterms:W3CDTF">2019-07-25T17:04:25Z</dcterms:modified>
</cp:coreProperties>
</file>